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4" r:id="rId4"/>
    <p:sldId id="262" r:id="rId5"/>
    <p:sldId id="265" r:id="rId6"/>
    <p:sldId id="266" r:id="rId7"/>
    <p:sldId id="267" r:id="rId8"/>
    <p:sldId id="268" r:id="rId9"/>
    <p:sldId id="269" r:id="rId10"/>
    <p:sldId id="274" r:id="rId11"/>
    <p:sldId id="277" r:id="rId12"/>
    <p:sldId id="278" r:id="rId13"/>
    <p:sldId id="270" r:id="rId14"/>
    <p:sldId id="272" r:id="rId15"/>
    <p:sldId id="282" r:id="rId16"/>
    <p:sldId id="284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71" r:id="rId26"/>
    <p:sldId id="280" r:id="rId27"/>
    <p:sldId id="294" r:id="rId2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074-F661-4C7F-B3A1-BFFCB700B4C8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8ECC8C-FB77-4A82-A504-4FD0DF76F611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074-F661-4C7F-B3A1-BFFCB700B4C8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CC8C-FB77-4A82-A504-4FD0DF76F6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074-F661-4C7F-B3A1-BFFCB700B4C8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CC8C-FB77-4A82-A504-4FD0DF76F6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074-F661-4C7F-B3A1-BFFCB700B4C8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CC8C-FB77-4A82-A504-4FD0DF76F6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074-F661-4C7F-B3A1-BFFCB700B4C8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CC8C-FB77-4A82-A504-4FD0DF76F611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074-F661-4C7F-B3A1-BFFCB700B4C8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CC8C-FB77-4A82-A504-4FD0DF76F6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074-F661-4C7F-B3A1-BFFCB700B4C8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CC8C-FB77-4A82-A504-4FD0DF76F6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074-F661-4C7F-B3A1-BFFCB700B4C8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CC8C-FB77-4A82-A504-4FD0DF76F6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074-F661-4C7F-B3A1-BFFCB700B4C8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CC8C-FB77-4A82-A504-4FD0DF76F61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074-F661-4C7F-B3A1-BFFCB700B4C8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CC8C-FB77-4A82-A504-4FD0DF76F611}" type="slidenum">
              <a:rPr lang="th-TH" smtClean="0"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074-F661-4C7F-B3A1-BFFCB700B4C8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CC8C-FB77-4A82-A504-4FD0DF76F611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DA7C074-F661-4C7F-B3A1-BFFCB700B4C8}" type="datetimeFigureOut">
              <a:rPr lang="th-TH" smtClean="0"/>
              <a:t>23/11/60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F8ECC8C-FB77-4A82-A504-4FD0DF76F611}" type="slidenum">
              <a:rPr lang="th-TH" smtClean="0"/>
              <a:t>‹#›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3480413"/>
            <a:ext cx="6396758" cy="1100715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th-TH" sz="4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มหาวิทยาลัยเทคโนโลยีราชมงคล</a:t>
            </a:r>
            <a:r>
              <a:rPr lang="th-TH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ธัญบุรี</a:t>
            </a:r>
            <a:endParaRPr lang="th-TH" sz="48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lyUPC" panose="020B0604020202020204" pitchFamily="34" charset="-34"/>
              <a:ea typeface="+mj-ea"/>
              <a:cs typeface="LilyUPC" panose="020B0604020202020204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7704" y="116632"/>
            <a:ext cx="6192688" cy="129614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sz="4400" spc="50" dirty="0" smtClean="0">
              <a:ln w="11430"/>
              <a:solidFill>
                <a:srgbClr val="159B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lyUPC" pitchFamily="34" charset="-34"/>
              <a:ea typeface="+mj-ea"/>
              <a:cs typeface="LilyUPC" pitchFamily="34" charset="-34"/>
            </a:endParaRPr>
          </a:p>
          <a:p>
            <a:pPr algn="ctr" fontAlgn="auto">
              <a:spcAft>
                <a:spcPts val="0"/>
              </a:spcAft>
              <a:defRPr/>
            </a:pPr>
            <a:endParaRPr lang="th-TH" sz="4400" spc="50" dirty="0" smtClean="0">
              <a:ln w="11430"/>
              <a:solidFill>
                <a:srgbClr val="159B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lyUPC" pitchFamily="34" charset="-34"/>
              <a:ea typeface="+mj-ea"/>
              <a:cs typeface="LilyUPC" pitchFamily="34" charset="-34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h-TH" sz="44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itchFamily="34" charset="-34"/>
                <a:ea typeface="+mj-ea"/>
                <a:cs typeface="LilyUPC" pitchFamily="34" charset="-34"/>
              </a:rPr>
              <a:t>การเข้าร่วมโครงการ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h-TH" sz="44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itchFamily="34" charset="-34"/>
                <a:ea typeface="+mj-ea"/>
                <a:cs typeface="LilyUPC" pitchFamily="34" charset="-34"/>
              </a:rPr>
              <a:t>ผลิตครูเพื่อพัฒนาท้องถิ่น พ.ศ. </a:t>
            </a:r>
            <a:r>
              <a:rPr lang="en-US" sz="44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itchFamily="34" charset="-34"/>
                <a:ea typeface="+mj-ea"/>
                <a:cs typeface="LilyUPC" pitchFamily="34" charset="-34"/>
              </a:rPr>
              <a:t>2561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400" spc="50" dirty="0" smtClean="0">
              <a:ln w="11430"/>
              <a:solidFill>
                <a:srgbClr val="159B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lyUPC" pitchFamily="34" charset="-34"/>
              <a:ea typeface="+mj-ea"/>
              <a:cs typeface="LilyUPC" pitchFamily="34" charset="-34"/>
            </a:endParaRPr>
          </a:p>
          <a:p>
            <a:pPr algn="ctr" fontAlgn="auto">
              <a:spcAft>
                <a:spcPts val="0"/>
              </a:spcAft>
              <a:defRPr/>
            </a:pPr>
            <a:endParaRPr lang="th-TH" sz="4400" spc="50" dirty="0">
              <a:ln w="11430"/>
              <a:solidFill>
                <a:srgbClr val="159B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lyUPC" pitchFamily="34" charset="-34"/>
              <a:ea typeface="+mj-ea"/>
              <a:cs typeface="LilyUPC" pitchFamily="34" charset="-34"/>
            </a:endParaRPr>
          </a:p>
        </p:txBody>
      </p:sp>
      <p:pic>
        <p:nvPicPr>
          <p:cNvPr id="8" name="Picture 7" descr="Description: D:\Folder Boss\รูป LOgo\Logo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12167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99592" y="5157192"/>
            <a:ext cx="5760640" cy="15841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rtDeco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th-TH" sz="3200" b="1" kern="0" dirty="0" smtClean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algn="ctr">
              <a:defRPr/>
            </a:pPr>
            <a:r>
              <a:rPr lang="th-TH" sz="3200" b="1" kern="0" dirty="0" smtClean="0">
                <a:solidFill>
                  <a:srgbClr val="0070C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โดย</a:t>
            </a:r>
            <a:endParaRPr lang="th-TH" sz="3200" b="1" kern="0" dirty="0">
              <a:solidFill>
                <a:srgbClr val="0070C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algn="ctr">
              <a:defRPr/>
            </a:pPr>
            <a:r>
              <a:rPr lang="th-TH" sz="3200" b="1" kern="0" dirty="0">
                <a:solidFill>
                  <a:srgbClr val="0070C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ผู้ช่วยศาสตราจารย์ </a:t>
            </a:r>
            <a:r>
              <a:rPr lang="th-TH" sz="3200" b="1" dirty="0">
                <a:ln/>
                <a:solidFill>
                  <a:srgbClr val="0070C0"/>
                </a:solidFill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ดร. ศรัณย์  </a:t>
            </a:r>
            <a:r>
              <a:rPr lang="th-TH" sz="3200" b="1" dirty="0" smtClean="0">
                <a:ln/>
                <a:solidFill>
                  <a:srgbClr val="0070C0"/>
                </a:solidFill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ว่องไว</a:t>
            </a:r>
          </a:p>
          <a:p>
            <a:pPr algn="ctr">
              <a:defRPr/>
            </a:pPr>
            <a:r>
              <a:rPr lang="th-TH" sz="3200" b="1" dirty="0" smtClean="0">
                <a:ln/>
                <a:solidFill>
                  <a:srgbClr val="0070C0"/>
                </a:solidFill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ผู้อำนวยการสำนัก</a:t>
            </a:r>
            <a:r>
              <a:rPr lang="th-TH" sz="3200" b="1" dirty="0">
                <a:ln/>
                <a:solidFill>
                  <a:srgbClr val="0070C0"/>
                </a:solidFill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ส่งเสริมวิชาการและงานทะเบียน</a:t>
            </a:r>
          </a:p>
          <a:p>
            <a:pPr algn="ctr">
              <a:defRPr/>
            </a:pPr>
            <a:endParaRPr lang="th-TH" sz="3200" b="1" dirty="0">
              <a:ln/>
              <a:latin typeface="LilyUPC" panose="020B0604020202020204" pitchFamily="34" charset="-34"/>
              <a:ea typeface="+mj-ea"/>
              <a:cs typeface="LilyUPC" panose="020B0604020202020204" pitchFamily="34" charset="-34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40352" y="2996953"/>
            <a:ext cx="936104" cy="2376263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Extra Bold" panose="020E0802040304020204" pitchFamily="34" charset="0"/>
                <a:ea typeface="+mj-ea"/>
                <a:cs typeface="LilyUPC" panose="020B0604020202020204" pitchFamily="34" charset="-34"/>
              </a:rPr>
              <a:t>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Extra Bold" panose="020E0802040304020204" pitchFamily="34" charset="0"/>
                <a:ea typeface="+mj-ea"/>
                <a:cs typeface="LilyUPC" panose="020B0604020202020204" pitchFamily="34" charset="-34"/>
              </a:rPr>
              <a:t>M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Extra Bold" panose="020E0802040304020204" pitchFamily="34" charset="0"/>
                <a:ea typeface="+mj-ea"/>
                <a:cs typeface="LilyUPC" panose="020B0604020202020204" pitchFamily="34" charset="-34"/>
              </a:rPr>
              <a:t>U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Extra Bold" panose="020E0802040304020204" pitchFamily="34" charset="0"/>
                <a:ea typeface="+mj-ea"/>
                <a:cs typeface="LilyUPC" panose="020B0604020202020204" pitchFamily="34" charset="-34"/>
              </a:rPr>
              <a:t>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Extra Bold" panose="020E0802040304020204" pitchFamily="34" charset="0"/>
                <a:ea typeface="+mj-ea"/>
                <a:cs typeface="LilyUPC" panose="020B0604020202020204" pitchFamily="34" charset="-34"/>
              </a:rPr>
              <a:t>T</a:t>
            </a:r>
            <a:endParaRPr lang="th-TH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bertus Extra Bold" panose="020E0802040304020204" pitchFamily="34" charset="0"/>
              <a:ea typeface="+mj-ea"/>
              <a:cs typeface="LilyUPC" panose="020B0604020202020204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51720" y="1700808"/>
            <a:ext cx="5544616" cy="129614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th-TH" sz="4400" spc="50" dirty="0" smtClean="0">
              <a:ln w="11430"/>
              <a:solidFill>
                <a:srgbClr val="159B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lyUPC" pitchFamily="34" charset="-34"/>
              <a:ea typeface="+mj-ea"/>
              <a:cs typeface="LilyUPC" pitchFamily="34" charset="-34"/>
            </a:endParaRPr>
          </a:p>
          <a:p>
            <a:pPr algn="ctr" fontAlgn="auto">
              <a:spcAft>
                <a:spcPts val="0"/>
              </a:spcAft>
              <a:defRPr/>
            </a:pPr>
            <a:endParaRPr lang="th-TH" sz="4000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lyUPC" pitchFamily="34" charset="-34"/>
              <a:ea typeface="+mj-ea"/>
              <a:cs typeface="LilyUPC" pitchFamily="34" charset="-34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h-TH" sz="40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itchFamily="34" charset="-34"/>
                <a:ea typeface="+mj-ea"/>
                <a:cs typeface="LilyUPC" pitchFamily="34" charset="-34"/>
              </a:rPr>
              <a:t>สำนักนโยบายและแผนการอุดมศึกษา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h-TH" sz="40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itchFamily="34" charset="-34"/>
                <a:ea typeface="+mj-ea"/>
                <a:cs typeface="LilyUPC" pitchFamily="34" charset="-34"/>
              </a:rPr>
              <a:t>สำนักงานคณะกรรมการการอุดมศึกษา</a:t>
            </a:r>
            <a:endParaRPr lang="en-US" sz="40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lyUPC" pitchFamily="34" charset="-34"/>
              <a:ea typeface="+mj-ea"/>
              <a:cs typeface="LilyUPC" pitchFamily="34" charset="-34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4400" spc="50" dirty="0" smtClean="0">
              <a:ln w="11430"/>
              <a:solidFill>
                <a:srgbClr val="159B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lyUPC" pitchFamily="34" charset="-34"/>
              <a:ea typeface="+mj-ea"/>
              <a:cs typeface="LilyUPC" pitchFamily="34" charset="-34"/>
            </a:endParaRPr>
          </a:p>
          <a:p>
            <a:pPr algn="ctr" fontAlgn="auto">
              <a:spcAft>
                <a:spcPts val="0"/>
              </a:spcAft>
              <a:defRPr/>
            </a:pPr>
            <a:endParaRPr lang="th-TH" sz="4400" spc="50" dirty="0">
              <a:ln w="11430"/>
              <a:solidFill>
                <a:srgbClr val="159B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lyUPC" pitchFamily="34" charset="-34"/>
              <a:ea typeface="+mj-ea"/>
              <a:cs typeface="LilyUPC" pitchFamily="34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215958" y="6309320"/>
            <a:ext cx="1748530" cy="360040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27 </a:t>
            </a:r>
            <a:r>
              <a:rPr lang="th-TH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พ.ย. </a:t>
            </a:r>
            <a:r>
              <a:rPr lang="en-US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2560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772022" y="142852"/>
            <a:ext cx="300572" cy="36402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1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79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7843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9144000" cy="32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0" y="5373216"/>
            <a:ext cx="2847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28596" y="1772816"/>
            <a:ext cx="8429684" cy="2952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 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วิธีการคัดเลือก</a:t>
            </a:r>
            <a:endParaRPr lang="th-TH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72528" y="142852"/>
            <a:ext cx="443416" cy="42862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  10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75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77369"/>
            <a:ext cx="8598966" cy="193899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1. 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กรณีการคัดเลือกนักศึกษาครู ชั้นปีที่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4 – 5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</a:p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   ในปีการศึกษา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2560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</a:t>
            </a:r>
            <a:r>
              <a:rPr lang="th-TH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สอบ</a:t>
            </a:r>
            <a:r>
              <a:rPr lang="th-TH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พร้อมกัน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1772816"/>
            <a:ext cx="8892480" cy="50167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1.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การสอบคัดเลื่อกโดยเขียนเรียงความ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เนื้อหาประกอบด้วย การสื่อสาร การแก้ปัญหาทักษะการคิดขั้นสูง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จิตวิญญาณความเป็นครู โดยมีเกณฑ์การให้คะแนนเป็นค่าน้ำหนัก ดังนี้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-  จิต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วิญญาณความเป็นครู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40 %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ศักยภาพการใช้ภาษา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30 %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ทักษะการคิด แก้ปัญหา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30 %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       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(คะแนนสอบข้อเขียน ต้องผ่าน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60 %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)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2.  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การสอบสัมภาษณ์ จะเป็นการสอบสัมภาษณ์ทางวิชาการ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3.  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การคัดเลือก จะใช้คะแนนรวมจากผลคะแนนสอบ</a:t>
            </a:r>
          </a:p>
          <a:p>
            <a:pPr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ค่าน้ำหนักจากสอบข้อเขียน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70 %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จากสอบสัมภาษณ์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30 %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72022" y="142852"/>
            <a:ext cx="300572" cy="36402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11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1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77369"/>
            <a:ext cx="8598966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กรณีการคัดเลือกนักศึกษาครู ชั้นปีที่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1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– 2 - 3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   ในปีการศึกษา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2560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</a:t>
            </a:r>
            <a:r>
              <a:rPr lang="th-TH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สอบพร้อมกัน </a:t>
            </a:r>
            <a:endParaRPr lang="th-TH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1772816"/>
            <a:ext cx="8892480" cy="50167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1.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การสอบคัดเลื่อกโดยเขียนเรียงความ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เนื้อหาประกอบด้วย การสื่อสาร การแก้ปัญหาทักษะการคิดขั้นสูง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จิตวิญญาณความเป็นครู โดยมีเกณฑ์การให้คะแนนเป็นค่าน้ำหนัก ดังนี้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-  จิต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วิญญาณความเป็นครู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40 %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ศักยภาพการใช้ภาษา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30 %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ทักษะการคิด แก้ปัญหา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30 %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       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(คะแนนสอบข้อเขียน ต้องผ่าน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60 %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)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2.  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การสอบสัมภาษณ์ โดยตั้งกรรมการสอบสัมภาษณ์ที่มาจากสถาบันฝ่ายผลิตครูในพื้นที่ มีการจัดทำเกณฑ์การสัมภาษณ์อย่างชัดเจน และกำหนดเกณฑ์การสอบสัมภาษณ์เฉาะ </a:t>
            </a:r>
            <a:r>
              <a:rPr lang="th-TH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ผ่านและไม่ผ่าน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72022" y="142852"/>
            <a:ext cx="300572" cy="36402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12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89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7843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9144000" cy="32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0" y="5373216"/>
            <a:ext cx="2847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28596" y="1772816"/>
            <a:ext cx="8429684" cy="2952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3.  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หลักฐานการสมัคร</a:t>
            </a:r>
          </a:p>
          <a:p>
            <a:pPr algn="ctr">
              <a:spcBef>
                <a:spcPct val="0"/>
              </a:spcBef>
              <a:defRPr/>
            </a:pP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และขั้นตอน</a:t>
            </a:r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การตรวจเอกสารหลักฐาน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lvl="0" algn="ctr">
              <a:spcBef>
                <a:spcPct val="0"/>
              </a:spcBef>
              <a:defRPr/>
            </a:pPr>
            <a:endParaRPr lang="th-TH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72528" y="142852"/>
            <a:ext cx="443416" cy="42862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 13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80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4624"/>
            <a:ext cx="86409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หลักฐานการสมัคร</a:t>
            </a:r>
            <a:r>
              <a:rPr lang="th-TH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</a:t>
            </a:r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ผู้สมัคร</a:t>
            </a: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ต้องยื่นใบสมัคร และหลักฐานการสมัคร </a:t>
            </a:r>
            <a:endParaRPr lang="th-TH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ใน</a:t>
            </a:r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วันที่ต้องไปส่งด้วยตนเองที่สถาบันการศึกษาที่ตกเองศึกษาอยู่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1.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ใบสมัคร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หลักฐาน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การชำระเงินค่าธรรมเนียมการสมัคร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สำเนาบัตรประจำตัวประชาชนของผู้สมัครที่ยังไม่หมดอายุ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สำเนาทะเบียนบ้านของผู้สมัคร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5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สำเนา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ทะเบียนบ้านของบิดา และสำเนาทะเบียนบ้านของมารดา (ถ้าบิดา หรือ มารดา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</a:t>
            </a: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ถึง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แก่กรรมให้แนบใบมรณะบัตร)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6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สำเนาระเบียนแสดงผลการเรียน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Transcript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) กรณีศึกษาในชั้นที่ที่ 2-5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7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ใบ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รังรองผลการเรียนเฉลี่ยสะสม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GPAX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) ตามแบบฟอร์มที่กำหนด (ให้ใช้ใบจริงที่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มี</a:t>
            </a: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ลงนามโดยคณบดี หรือผู้ที่ได้รับมอบหมาย พร้อมประทับตรามหาวิทยาลัย) </a:t>
            </a: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กรณีศึกษา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ในชั้นปีที่ 2-5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8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สำเนา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หลักฐานแสดงผลการเรียนเฉลี่ยสะสมเมื่อสำเร็จการศึกษาระดับ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มัธยมศึกษา</a:t>
            </a: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ตอน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ปลายหรือเทียบเท่า กรณีศึกษาในชั้นปีที่ 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9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หลักฐานผลการสอบภาษาอังกฤษ (ถ้ามี)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10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หลักฐานอื่น ๆ เช่น หนังสือสำคัญการเปลี่ยนชื่อ ชื่อสกุล เป็นต้น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772022" y="142852"/>
            <a:ext cx="300572" cy="36402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14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58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36004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238419"/>
            <a:ext cx="8175852" cy="59829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ขั้นตอนการตรวจเอกสารหลักฐาน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105273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15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268760"/>
            <a:ext cx="8814804" cy="5328592"/>
          </a:xfrm>
          <a:prstGeom prst="rect">
            <a:avLst/>
          </a:prstGeom>
        </p:spPr>
        <p:txBody>
          <a:bodyPr/>
          <a:lstStyle/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สถาบันอุดมศึกษา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ต้องเป็นผู้ตรวจสอบหลักฐานเอกสารการรับสมัคร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ดังนี้</a:t>
            </a:r>
          </a:p>
          <a:p>
            <a:endParaRPr lang="en-US" sz="800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3.1  </a:t>
            </a:r>
            <a:r>
              <a:rPr lang="th-TH" b="1" u="sng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การ</a:t>
            </a:r>
            <a:r>
              <a:rPr lang="th-TH" b="1" u="sng" dirty="0">
                <a:latin typeface="LilyUPC" panose="020B0604020202020204" pitchFamily="34" charset="-34"/>
                <a:cs typeface="LilyUPC" panose="020B0604020202020204" pitchFamily="34" charset="-34"/>
              </a:rPr>
              <a:t>ตรวจสอบภูมิลำเนาของผู้สมัคร โดยพิจารณาจากสำเนาทะเบียนบ้าน (ตรง</a:t>
            </a:r>
            <a:r>
              <a:rPr lang="th-TH" b="1" u="sng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กับ</a:t>
            </a: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  </a:t>
            </a:r>
            <a:r>
              <a:rPr lang="th-TH" b="1" u="sng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ข้อ </a:t>
            </a:r>
            <a:r>
              <a:rPr lang="th-TH" b="1" u="sng" dirty="0">
                <a:latin typeface="LilyUPC" panose="020B0604020202020204" pitchFamily="34" charset="-34"/>
                <a:cs typeface="LilyUPC" panose="020B0604020202020204" pitchFamily="34" charset="-34"/>
              </a:rPr>
              <a:t>1 ของใบสมัคร</a:t>
            </a:r>
            <a:r>
              <a:rPr lang="th-TH" b="1" u="sng" dirty="0" smtClean="0">
                <a:latin typeface="LilyUPC" panose="020B0604020202020204" pitchFamily="34" charset="-34"/>
                <a:cs typeface="LilyUPC" panose="020B0604020202020204" pitchFamily="34" charset="-34"/>
              </a:rPr>
              <a:t>)</a:t>
            </a:r>
          </a:p>
          <a:p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1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การ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ตรวจสอบความถูกต้องของหลักฐานและใบสมัคร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1.1)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ชื่อ-สกุล เลขที่บัตรประจำตัวปะชาชนของผู้สมัคร และ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สำเนาทะเบียนบ้าน</a:t>
            </a: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              ของผู้สมัคร</a:t>
            </a: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	1.2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ชื่อ-สกุล และสำเนาทะเบียนบ้านของบิดา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1.3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ชื่อ-สกุล และสำเนาทะเบียนบ้านของมารดา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		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5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36004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238419"/>
            <a:ext cx="8175852" cy="59829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ขั้นตอนการตรวจเอกสารหลักฐาน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9807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16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052736"/>
            <a:ext cx="8814804" cy="5328592"/>
          </a:xfrm>
          <a:prstGeom prst="rect">
            <a:avLst/>
          </a:prstGeo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2)  การเลือกภูมิลำเนาของผู้สมัคร ผู้สมัครสามารถเลือกภูมิลำเนาตามทะเบียนบ้านเพื่อคัดเลือกเข้าร่วมโครงการ ได้ทั้ง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ของผู้สมัครเอง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หรือ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ของบิดา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หรือ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ของมารดา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อย่างใดอย่างหนึ่ง ซึ่งสถาบันอุดมศึกษาต้องพิจาณาตรวจสอบตามสำเนาทะเบียนบ้าน ดังนี้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2.1) กรณีผู้สมัคร เลือกภูมิลำเนาตามสำเนาทะเบียนบ้านของผู้สมัครเอง โดยผู้สมัครต้องมีชื่ออยู่ในสำเนาทะเบียนเป็นเวลาติดต่อกันไม่น้อยกว่า 2 ปี นับถึงวันที่เริ่มรับสมัคร กล่าวคือ เริ่มรับสมัคร 27 พฤศจิกายน 2560 หมายถึงผู่สมัครต้องมีชื่อในสำเนาทะเบียนบ้านก่อนวันที่ 28 พฤศจิกายน 2558 จึงจะมีสิทธิใช้ภูมิลำเนาของตนเอง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สมัคร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ขั้นตอนการตรวจสอบสำเนาทะเบียนบ้าน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ขั้นตอนที่ 1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ตรวจสอบ รายการที่อยู่ อำเภอ จังหวัด ต้องตรงกับใบสมัครที่เลือก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เป็นภูมิลำเนา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ในการสมัคร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ขั้นตอนที่ 2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ตรวจสอบ ชื่อ เลขบัตรประจำตัวประชาชน ของผู้สมัคร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ขั้นตอนที่ 3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ตรวจสอบข้อมูลการโอนย้าย ที่ระบุวันที่เข้ามาอยู่ในทะเบียนบ้านนี้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		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02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36004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238419"/>
            <a:ext cx="8175852" cy="59829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ขั้นตอนการตรวจเอกสารหลักฐาน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105273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17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484784"/>
            <a:ext cx="8814804" cy="40324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2.2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)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กรณี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ผู้สมัคร เลือกภูมิลำเนาของบิดาเป้นภูมิลำเนาในการสมัคร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	ขั้นตอนการตรวจสอบสำเนาทะเบียนบ้าน ต้องตรวจสอบสำเนาทะเบียนบ้าน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ของผู้สมัคร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และสำเนาทะเบียนบ้านของบิดา ให้มีข้อมูลตรงกัน โดยเฉพาะชื่อบิดา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ผู้</a:t>
            </a: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ให้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กำหนด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ที่ 1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ตรวจสอบสำเนาทะเบียนบ้านของผู้สมัคร ในส่วนของชื่อบิดาผู้ให้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กำเนิดและเลขประจำตัวประชาชนของบิดา ต้องเป็นชื่อเดียวกันในสำเนาทะเบียนบ้านของบิดา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ที่ 2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ตรวจสอบสำเนาทะเบียนบ้านของบิดา โดยตรวจสอบ รายการที่อยู่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อำเภอ จังหวัด ต้องตรงกับใบสมัครที่เลือกเป็นภูมิลำเนาในการสมัคร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2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36004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238419"/>
            <a:ext cx="8175852" cy="59829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ขั้นตอนการตรวจเอกสารหลักฐาน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9807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18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412776"/>
            <a:ext cx="8814804" cy="4536504"/>
          </a:xfrm>
          <a:prstGeom prst="rect">
            <a:avLst/>
          </a:prstGeo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2.3) กรณีผู้สมัคร เลือกภูมิลำเนาของมารดาเป็นภูมิลำเนาในการสมัคร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การตรวจสอบสำเนาทะเบียนบ้าน ต้องตรวจสอบสำเนาทะเบียนบ้านของผู้สมัคร และสำเนาทะเบียนบ้านของมารดา ให้มีข้อมูลตรงกัน โดยเฉพาะชื่อมารดาผู้ให้กำหนด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ที่ 1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ตรวจสอบสำเนาทะเบียนบ้านของผู้สมัคร ในส่วนของชื่อมารดาผู้ให้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กำเนิดและเลขประจำตัวประชาชนของมารดา ต้องเป็นชื่อเดียวกันในสำเนาทะเบียนบ้านของมารดา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ที่ 2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ตรวจสอบสำเนาทะเบียนบ้านของมารดา โดยตรวจสอบ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รายการ</a:t>
            </a: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ที่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อยู่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อำเภอ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จังหวัด ต้องตรงกับใบสมัครที่เลือกเป็นภูมิลำเนาในการสมัคร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		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		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828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36004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238419"/>
            <a:ext cx="8175852" cy="59829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ขั้นตอนการตรวจเอกสารหลักฐาน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9807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19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340768"/>
            <a:ext cx="8814804" cy="4824536"/>
          </a:xfrm>
          <a:prstGeom prst="rect">
            <a:avLst/>
          </a:prstGeo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3.2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ตรวจสอบข้อมูลการศึกษา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 1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) สถาบันอุดมศึกษาต้องตรวจสอบหลักฐานการศึกษา ดังนี้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1.1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)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ตรวจสอบ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ใบสมัครให้ตรงกับหลักฐานการรับสมัคร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-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เป็นนักศึกษาครูชั้นปีใด โดยตรวจสอบให้ตรงกับหลักฐานสมัคร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-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ตรวจสอบสาขาวิชาที่ผู้สมัครศึกษา ตามที่ระบุในสำเนาระเบียนแสดงผลการเรียน(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Transcript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) ตั้งแต่หลักสูตรที่ศึกษา ต้องเป็นหลักสูตรครู 5 ปี สาขาที่ศึกษาต้องระบุตาม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Transcript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ให้ตรงกับใบสมัคร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1.2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)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ตรวจสอบ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หลักฐานที่ผู้สมัครกำลังศึกษา หลักสูตรดังกล่าวต้องผ่านการรับทราบจาก สกอ.  รับรองมาตรฐานปริญญาทางการศึกษาจากคุรุสภา และมาตรฐานคุณวุฒิจาก ก.ค.ศ.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828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9350" t="15120" r="19451" b="11441"/>
          <a:stretch>
            <a:fillRect/>
          </a:stretch>
        </p:blipFill>
        <p:spPr bwMode="auto">
          <a:xfrm>
            <a:off x="-13858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2276872"/>
            <a:ext cx="8064896" cy="2304256"/>
          </a:xfrm>
          <a:prstGeom prst="rect">
            <a:avLst/>
          </a:prstGeom>
        </p:spPr>
        <p:txBody>
          <a:bodyPr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1.  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เป้าหมาย/คุณสมบัติผู้สมัครเข้าร่วมโครงการ</a:t>
            </a:r>
          </a:p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2.  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วิธีการคัดเลือก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 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หลักฐาน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การสมัคร  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และขั้นตอนการตรวจเอกสารหลักฐาน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.  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กำหนดการ</a:t>
            </a: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 และ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ilyUPC" panose="020B0604020202020204" pitchFamily="34" charset="-34"/>
                <a:ea typeface="+mj-ea"/>
                <a:cs typeface="LilyUPC" panose="020B0604020202020204" pitchFamily="34" charset="-34"/>
              </a:rPr>
              <a:t>ขั้นตอนการรับสมัครผ่านระบบออนไลน์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ilyUPC" panose="020B0604020202020204" pitchFamily="34" charset="-34"/>
              <a:ea typeface="+mj-ea"/>
              <a:cs typeface="LilyUPC" panose="020B0604020202020204" pitchFamily="34" charset="-34"/>
            </a:endParaRPr>
          </a:p>
        </p:txBody>
      </p:sp>
      <p:pic>
        <p:nvPicPr>
          <p:cNvPr id="6" name="Picture 3" descr="D:\work\ไฟล์งาน Powerpoint\background\20906_10577_131125232734_95.jpg"/>
          <p:cNvPicPr>
            <a:picLocks noChangeAspect="1" noChangeArrowheads="1"/>
          </p:cNvPicPr>
          <p:nvPr/>
        </p:nvPicPr>
        <p:blipFill>
          <a:blip r:embed="rId3" cstate="print"/>
          <a:srcRect t="55829"/>
          <a:stretch>
            <a:fillRect/>
          </a:stretch>
        </p:blipFill>
        <p:spPr bwMode="auto">
          <a:xfrm>
            <a:off x="-32" y="4605061"/>
            <a:ext cx="4860033" cy="1610021"/>
          </a:xfrm>
          <a:prstGeom prst="rect">
            <a:avLst/>
          </a:prstGeom>
          <a:noFill/>
        </p:spPr>
      </p:pic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-27383"/>
            <a:ext cx="5724128" cy="1800199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สาระสำคัญที่จะนำเสนอ </a:t>
            </a:r>
            <a:endParaRPr lang="th-TH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772022" y="142852"/>
            <a:ext cx="300572" cy="36402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2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88417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36004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238419"/>
            <a:ext cx="8175852" cy="59829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ขั้นตอนการตรวจเอกสารหลักฐาน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9807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20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340768"/>
            <a:ext cx="8814804" cy="4680520"/>
          </a:xfrm>
          <a:prstGeom prst="rect">
            <a:avLst/>
          </a:prstGeo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1.3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)  ตรวจสอบใบรับรองผลการเรียนเฉลี่ยสะสม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GPAX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) ตามแบบฟอร์มที่กำหนด ที่ประกอบด้วยข้อมูลการรับรองหลักสูตรจากหน่วยงานที่เกี่ยวข้อง และข้อมูลผลการเรียนของผู้สมัคร โดยต้องเป็นใบจริงที่มีการลงนามโดยคณบดี หรือผู้ที่ได้รับมอบหมาย พร้อมประทับตรามหาวิทยาลัย ให้ตรงกับใบสมัคร หากผลการเรียนที่กรอกในใบสมัครไม่ตรงกับใบรับรองผลการเรียน ให้ใช้ข้อมูลจากใบรับรองผลการเรียนที่ออกโดย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สถาบัน</a:t>
            </a:r>
          </a:p>
          <a:p>
            <a:r>
              <a:rPr lang="th-TH" dirty="0" smtClean="0"/>
              <a:t>    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) การตรวจสอบหลักฐานผลการสอบภาษาอังกฤษ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กรณี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ผู้สมัครยื่นหลักฐานผลการสอบภาษาอังกฤษ ให้สถาบันอุดมศึกษาเป็นผู้ตรวจสอบความถูกต้องให้เป็นไปตามประกาศรับสมัคร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		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828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36004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238419"/>
            <a:ext cx="8175852" cy="59829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ขั้นตอนการตรวจเอกสารหลักฐาน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9807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21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340768"/>
            <a:ext cx="8814804" cy="4680520"/>
          </a:xfrm>
          <a:prstGeom prst="rect">
            <a:avLst/>
          </a:prstGeo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3.3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ตรวจสอบสาขาวิชาที่ผู้สมัครศึกษา และสาขาวิชาที่ประกาศรับสมัครเข้าร่วมโครงการ (ตรงกับข้อ 3 ของใบสมัคร)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ตาม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เกณฑ์การคัดเลือก ระบุไว้ว่า ผู้สมัครต้องศึกษาในสาขาวิชา หรือแขนงวิชา ตามที่ระบุในระเบียนแสดงผลการเรียน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Transcript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) ที่ตรงกับสาขาวิชาที่สมัครตามประกาศ หากสาขาวิชา หรือ แขนงวิชา ไม่ตรงกับประกาศ ให้คณะอนุกรรมการคัดเลือกสถาบันฝ่ายผลิตและผู้เข้าร่วมโครงการฯ เป็นผู้พิจารณาและตัดสิน และการวินิจฉัยของคณะอนุกรรมการคัดเลือกฯ ให้เป็นผู้สิ้นสุด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การตรวจสอบ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ที่ 1 ให้สถาบันอุดมศึกษาตรวจสอบสาขาวิชาที่ผู้สมัคร ที่ระบุใน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Transcript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ให้ตรงกับสาขาวิชาที่ประกาศรับสมัคร ที่ระบุไว้ในเอกสารแนบท้ายประกาศ เช่น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		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76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36004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238419"/>
            <a:ext cx="8175852" cy="59829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ขั้นตอนการตรวจเอกสารหลักฐาน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9807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22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34645"/>
              </p:ext>
            </p:extLst>
          </p:nvPr>
        </p:nvGraphicFramePr>
        <p:xfrm>
          <a:off x="515994" y="1052736"/>
          <a:ext cx="8088454" cy="4989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6989"/>
                <a:gridCol w="4571465"/>
              </a:tblGrid>
              <a:tr h="362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</a:rPr>
                        <a:t>สาขาวิชาที่ประกาศรับสมัคร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</a:rPr>
                        <a:t>สาขาวิชา/แขนงวิชา ที่ผู้สมัครศึกษา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108827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th-TH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1. ปฐมวัย</a:t>
                      </a:r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lyUPC" panose="020B0604020202020204" pitchFamily="34" charset="-34"/>
                        <a:ea typeface="Calibri"/>
                        <a:cs typeface="LilyUPC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1. การศึกษาปฐมวัย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2. การศึกษา (การศึกษาปฐมวัย)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3. ปฐมวัยศึกษา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lyUPC" panose="020B0604020202020204" pitchFamily="34" charset="-34"/>
                        <a:ea typeface="Calibri"/>
                        <a:cs typeface="LilyUPC" panose="020B06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02078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th-TH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2. ภาษาไทย</a:t>
                      </a:r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lyUPC" panose="020B0604020202020204" pitchFamily="34" charset="-34"/>
                        <a:ea typeface="Calibri"/>
                        <a:cs typeface="LilyUPC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1. ภาษาไทย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2. การสอนภาษาไทย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3. การสอนภาษาไทยระดับมัธยมศึกษา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4. </a:t>
                      </a: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วิธีการสอนภาษาไทย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5. ภาษาและวรรณคดีไทย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6. ภาษาและวัฒนธรรมไทย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7. การศึกษา (ภาษาไทย)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lyUPC" panose="020B0604020202020204" pitchFamily="34" charset="-34"/>
                        <a:cs typeface="LilyUPC" panose="020B0604020202020204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</a:tabLs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ilyUPC" panose="020B0604020202020204" pitchFamily="34" charset="-34"/>
                          <a:cs typeface="LilyUPC" panose="020B0604020202020204" pitchFamily="34" charset="-34"/>
                        </a:rPr>
                        <a:t>8. การศึกษาและภาษาไทย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ilyUPC" panose="020B0604020202020204" pitchFamily="34" charset="-34"/>
                        <a:ea typeface="Calibri"/>
                        <a:cs typeface="LilyUPC" panose="020B06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01900" y="2257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76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36004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238419"/>
            <a:ext cx="8175852" cy="59829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ขั้นตอนการตรวจเอกสารหลักฐาน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9807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23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556792"/>
            <a:ext cx="8814804" cy="3960440"/>
          </a:xfrm>
          <a:prstGeom prst="rect">
            <a:avLst/>
          </a:prstGeo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ขั้นตอนที่ 2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กรณี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สาขาวิชาที่ผู้สมัครศึกษา ไม่ตรงกับที่ระบุไว้ในประกาศ ให้สถาบันอุดมศึกษา ส่งเรื่องให้สำนักงานคณะกรรมการการอุดมศึกษา (สกอ.) ดำเนินการ ภายในระยะเวลาที่กำหนด เพื่อ สกอ. จะได้เสนอคณะอนุกรรมการคัดเลือกฯ พิจารณาและตัดสิน และ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การวินิจฉัยของคณะอนุกรรมการคัดเลือกฯ ให้เป็นที่สิ้นสุด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3.4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ตรวจสอบ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รายการเอกสารหลักฐานที่แนบใบสมัครให้ครบถ้วน รายการเอกสารที่เป็นสำเนาผู้สมัครต้องลงลายมือชื่อรับรองความถูกต้องทุกฉบับ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3.5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ให้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ผู้สมัครลงลายมือชื่อให้เรียบร้อย เพื่อเป็นการยืนยันการรับสมัครและการส่งเอกสาร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		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49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36004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238419"/>
            <a:ext cx="8175852" cy="59829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ขั้นตอนการตรวจเอกสารหลักฐาน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9807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24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196752"/>
            <a:ext cx="8814804" cy="5256584"/>
          </a:xfrm>
          <a:prstGeom prst="rect">
            <a:avLst/>
          </a:prstGeom>
        </p:spPr>
        <p:txBody>
          <a:bodyPr/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4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 ขั้นตอนการยืนยันคุณสมบัติของผู้สมัคร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การยืนยันคุณสมบัติของผู้สมัคร เมื่อผู้สมัครยื่นใบสมัครพร้อมเอกสารต่างๆ ที่กำหนด </a:t>
            </a:r>
            <a:r>
              <a:rPr lang="th-TH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สถาบันอุดมศึกษาจะเป็นผู้ตรวจสอบคุณสมบัติและยืนยันความถูกต้องในระบบการรับสมัคร หากสถาบันอุดมศึกษา ไม่ยืนยันคุณสมบัติของผู้สมัครในระบบ ผู้สมัครจะถูกตัดสิทธิการเข้าสอบ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5. การส่งเอกสารหลักฐานการรับสมัคร และสรุปข้อมูลผู้สมัคร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เมื่อเสร็จสิ้นการรับสมัคร สถาบันอุดมศึกษาจะเป็นผู้รวบรวมและเก็บรักษาหลักฐานการสมัคร และเป็นผู้รายงานสรุปจำนวนผู้สมัครที่มีคุณสมบัติครบถ้วนส่งให้กับสำนักงานคณะกรรมการการอุดมศึกษา ภายในระยะเวลาที่กำหนด ตามแบบฟอร์มที่ สกอ. กำหนด เพื่อ สกอ. จะประกาศรายชื่อผู้มีสิทธิ์สอบข้อเขียน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6. การร้องเรียน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กรณีมีผู้ร้องเรียนเกี่ยวกับการรับสมัคร สกอ. จะส่งให้สถาบันอุดมศึกษาเป็นผู้ชี้แจงข้อมูล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7. กรณีผู้ผ่านการคัดเลือก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กรณีผู้ผ่านการคัดเลือกเป็นนิสิตนักศึกษาครูของสถาบันท่าน เมื่อสำเร็จการศึกษา สถาบันอุดมศึกษาต้องจัดทำใบรับรองผลการเรียนเฉลี่ยสะสม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GPAX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) ตามแบบฟอร์มที่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กำหนด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			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49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7843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9144000" cy="32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0" y="5373216"/>
            <a:ext cx="2847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28596" y="1772816"/>
            <a:ext cx="8429684" cy="2952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4. 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กำหนดการ </a:t>
            </a:r>
          </a:p>
          <a:p>
            <a:pPr lvl="0" algn="ctr">
              <a:spcBef>
                <a:spcPct val="0"/>
              </a:spcBef>
              <a:defRPr/>
            </a:pP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และขั้นตอนการ</a:t>
            </a:r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รับ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สมัครผ่านระบบออนไลน์</a:t>
            </a:r>
            <a:endParaRPr lang="th-TH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72528" y="142852"/>
            <a:ext cx="443416" cy="42862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  25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80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513" y="260648"/>
            <a:ext cx="8712968" cy="317009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กำหนดการ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1. 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สมัครผ่านระบบออนไลน์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ระหว่างวันที่ 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30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พฤศจิกายน –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8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ธันวาคม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2560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2.  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กำหนดสอบวันเดียวกัน ทั้ง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5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ชั้นปี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      สอบวันที่       มกราคม 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2561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3571269"/>
            <a:ext cx="8892480" cy="317009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ขั้นตอนการรับสมัครผ่านระบบออนไลน์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1.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2.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3.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.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04448" y="184651"/>
            <a:ext cx="300572" cy="36402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26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58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79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79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626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765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626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57620" y="5715016"/>
            <a:ext cx="5400600" cy="105878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THANK YOU</a:t>
            </a:r>
            <a:r>
              <a:rPr lang="th-TH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...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9" name="Picture 3" descr="D:\รูป\ราชมงคล\107418666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0" y="0"/>
            <a:ext cx="5148064" cy="4869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700584" y="278889"/>
            <a:ext cx="300572" cy="36402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27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05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07843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9144000" cy="32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0" y="5373216"/>
            <a:ext cx="2847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28596" y="1772816"/>
            <a:ext cx="8429684" cy="2952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1.  </a:t>
            </a:r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เป้าหมาย/คุณสมบัติผู้สมัครเข้าร่วมโครงการ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748464" y="142852"/>
            <a:ext cx="300572" cy="36402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3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213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516784"/>
              </p:ext>
            </p:extLst>
          </p:nvPr>
        </p:nvGraphicFramePr>
        <p:xfrm>
          <a:off x="323530" y="1484785"/>
          <a:ext cx="8470707" cy="482453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91673"/>
                <a:gridCol w="4718532"/>
                <a:gridCol w="1647741"/>
                <a:gridCol w="1612761"/>
              </a:tblGrid>
              <a:tr h="806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กลุ่มเป้าหมาย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บรรจุ ปี พ.ศ.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จำนวน (คน)               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3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นักศึกษาครูชั้นปีที่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5</a:t>
                      </a: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ปีการศึกษา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2560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2561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5,337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3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2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นักศึกษาครูชั้นปีที่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4   </a:t>
                      </a: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ปีการศึกษา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2560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2562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5,645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3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3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นักศึกษาครูชั้นปีที่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3   </a:t>
                      </a: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ปีการศึกษา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2560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2563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5,740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3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4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นักศึกษาครูชั้นปีที่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2   </a:t>
                      </a: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ปีการศึกษา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2560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2564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5,396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3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5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นักศึกษาครูชั้นปีที่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1   </a:t>
                      </a: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ปีการศึกษา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2560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2565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4,849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rowallia New" pitchFamily="34" charset="-34"/>
                        <a:ea typeface="Times New Roman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417" name="Rectangle 4" descr="เครื่องเขียน"/>
          <p:cNvSpPr>
            <a:spLocks noChangeArrowheads="1"/>
          </p:cNvSpPr>
          <p:nvPr/>
        </p:nvSpPr>
        <p:spPr bwMode="auto">
          <a:xfrm>
            <a:off x="755576" y="548452"/>
            <a:ext cx="7488832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การคัดเลือกผู้เข้าร่วมโครงการ จำนวน </a:t>
            </a: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5 </a:t>
            </a:r>
            <a:r>
              <a:rPr lang="th-TH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รุ่น</a:t>
            </a:r>
            <a:endParaRPr lang="th-TH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ea typeface="Times New Roman" pitchFamily="18" charset="0"/>
              <a:cs typeface="Browallia New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72528" y="142852"/>
            <a:ext cx="443416" cy="42862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   4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460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71406" y="118665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44625"/>
            <a:ext cx="8175852" cy="864095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th-TH" sz="3200" b="1" dirty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นักศึกษาครูชั้นปีที่ </a:t>
            </a:r>
            <a:r>
              <a:rPr lang="en-US" sz="3200" b="1" dirty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5</a:t>
            </a:r>
            <a:r>
              <a:rPr lang="th-TH" sz="3200" b="1" dirty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ปีการศึกษา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2560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 (บรรจุ พ.ศ.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2561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)</a:t>
            </a:r>
          </a:p>
          <a:p>
            <a:pPr algn="ctr">
              <a:spcAft>
                <a:spcPts val="0"/>
              </a:spcAft>
            </a:pP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จำนวน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5,337 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คน  </a:t>
            </a:r>
            <a:endParaRPr lang="en-US" sz="3200" b="1" dirty="0">
              <a:solidFill>
                <a:srgbClr val="C00000"/>
              </a:solidFill>
              <a:latin typeface="LilyUPC" panose="020B0604020202020204" pitchFamily="34" charset="-34"/>
              <a:ea typeface="Times New Roman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112474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5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052736"/>
            <a:ext cx="8814804" cy="5328592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th-TH" sz="3200" b="1" dirty="0" smtClean="0">
                <a:solidFill>
                  <a:srgbClr val="00206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คุณสมบัติ</a:t>
            </a:r>
          </a:p>
          <a:p>
            <a:r>
              <a:rPr lang="en-US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1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)  ผล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การเรียนในภาพรวม วิชาเอก และวิชาชีพ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ครู</a:t>
            </a: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 ตั้งแต่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ชั้นปีที่ 1-4 ไม่ต่ำกว่า 3.00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2)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ผล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คะแนนภาษาอังกฤษ ภายในวันที่ 1 ก.ย. 2561 ดังนี้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-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กรณีสาขาวิชาอื่น ต้องมีผลคะแนน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(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paper based test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(ไม่รวม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ITP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ไม่ต่ำกว่า 433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120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 IBT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40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IELT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3.5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TOEIC 450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CEFR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ระดับ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B1</a:t>
            </a: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-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กรณีสาขาภาษาอังกฤษ ต้องมีผลคะแนน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(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paper based test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(ไม่รวม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ITP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ไม่ต่ำกว่า 473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CBT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ไม่ต่ำกว่า 150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52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IEL 4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TOEIC 500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CEFR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ระดับ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B2</a:t>
            </a:r>
          </a:p>
          <a:p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3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ต้อง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ศึกษาในหลักสูตรที่ผ่านการรับทราบจาก สกอ. รับรองจากคุรุสภา และ ก.ค.ศ. 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4)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ต้อง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มีใบอนุญาตประกอบวิชาชีพครู เมื่อสำเร็จการศึกษาตามระยะเวลาที่กำหนด</a:t>
            </a:r>
            <a:endParaRPr lang="en-US" b="1" dirty="0">
              <a:latin typeface="LilyUPC" panose="020B0604020202020204" pitchFamily="34" charset="-34"/>
              <a:ea typeface="Times New Roman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41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36004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44625"/>
            <a:ext cx="8175852" cy="864095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th-TH" sz="3200" b="1" dirty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นักศึกษาครูชั้นปีที่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4 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ปีการศึกษา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2560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 (บรรจุ พ.ศ.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2562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)</a:t>
            </a:r>
          </a:p>
          <a:p>
            <a:pPr algn="ctr">
              <a:spcAft>
                <a:spcPts val="0"/>
              </a:spcAft>
            </a:pP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จำนวน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5,645 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คน  </a:t>
            </a:r>
            <a:endParaRPr lang="en-US" sz="3200" b="1" dirty="0">
              <a:solidFill>
                <a:srgbClr val="C00000"/>
              </a:solidFill>
              <a:latin typeface="LilyUPC" panose="020B0604020202020204" pitchFamily="34" charset="-34"/>
              <a:ea typeface="Times New Roman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112474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6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052736"/>
            <a:ext cx="8814804" cy="5328592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th-TH" sz="3200" b="1" dirty="0" smtClean="0">
                <a:solidFill>
                  <a:srgbClr val="00206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คุณสมบัติ</a:t>
            </a: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1)  ต้อง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มีผลการเรียนในภาพรวม วิชาเอก และวิชาชีพ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ครู</a:t>
            </a: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  ตั้งแต่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ชั้นปี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ที่ 1-3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3.00 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2)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ต้อง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มีปลคะแนนภาษาอังกฤษ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ภายใน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วันที่ 1 ก.ย. 2562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 -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กรณีสาขาวิชาอื่น ต้องมีผลคะแนน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(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paper based test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(ไม่รวม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ITP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ไม่ต่ำกว่า 437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123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 IBT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41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IELT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4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TOEIC 450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CEFR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ระดับ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B1</a:t>
            </a: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 -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กรณีสาขาภาษาอังกฤษ ต้องมีผลคะแนน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(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paper based test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(ไม่รวม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ITP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ไม่ต่ำกว่า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510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CBT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ไม่ต่ำกว่า </a:t>
            </a:r>
            <a:r>
              <a:rPr lang="en-US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180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64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IEL 4.5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TOEIC 600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CEFR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ระดับ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B2</a:t>
            </a:r>
          </a:p>
          <a:p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3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ต้อง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ศึกษาในหลักสูตรที่ผ่านการรับทราบจาก สกอ. รับรองจากคุรุสภา และ ก.ค.ศ. 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4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) 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ต้องมีใบอนุญาตประกอบวิชาชีพครู เมื่อสำเร็จการศึกษาตามระยะเวลาที่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กำหนด</a:t>
            </a:r>
            <a:endParaRPr lang="en-US" b="1" dirty="0">
              <a:solidFill>
                <a:srgbClr val="002060"/>
              </a:solidFill>
              <a:latin typeface="LilyUPC" panose="020B0604020202020204" pitchFamily="34" charset="-34"/>
              <a:ea typeface="Times New Roman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3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36004" y="0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44625"/>
            <a:ext cx="8175852" cy="864095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th-TH" sz="3200" b="1" dirty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นักศึกษาครูชั้นปีที่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3 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ปีการศึกษา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2560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 (บรรจุ พ.ศ.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2563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)</a:t>
            </a:r>
          </a:p>
          <a:p>
            <a:pPr algn="ctr">
              <a:spcAft>
                <a:spcPts val="0"/>
              </a:spcAft>
            </a:pP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จำนวน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5,740 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คน  </a:t>
            </a:r>
            <a:endParaRPr lang="en-US" sz="3200" b="1" dirty="0">
              <a:solidFill>
                <a:srgbClr val="C00000"/>
              </a:solidFill>
              <a:latin typeface="LilyUPC" panose="020B0604020202020204" pitchFamily="34" charset="-34"/>
              <a:ea typeface="Times New Roman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112474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7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124744"/>
            <a:ext cx="8814804" cy="5184576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th-TH" sz="3200" b="1" dirty="0" smtClean="0">
                <a:solidFill>
                  <a:srgbClr val="00206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คุณสมบัติ</a:t>
            </a: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1)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ต้อง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มีผลการเรียนในภาพรวม วิชาเอก และวิชาชีพ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ครู </a:t>
            </a: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ตั้งแต่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ชั้นปีที่ 1-2 ไม่ต่ำกว่า 3.00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2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) 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ต้องมีผลคะแนนภาษาอังกฤษ ภายในวันที่ 1 ก.ย. 2563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 -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กรณีสาขาวิชาอื่น ต้องมีผลคะแนน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(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paper based test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(ไม่รวม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ITP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ไม่ต่ำกว่า 437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150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 IBT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52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IELT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4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TOEIC 500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CEFR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ระดับ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B1</a:t>
            </a: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  -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กรณีสาขาภาษาอังกฤษ ต้องมีผลคะแนน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(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paper based test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(ไม่รวม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ITP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ไม่ต่ำกว่า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510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CBT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ไม่ต่ำกว่า </a:t>
            </a:r>
            <a:r>
              <a:rPr lang="en-US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180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64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IEL 4.5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TOEIC 600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CEFR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ระดับ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B2</a:t>
            </a:r>
          </a:p>
          <a:p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3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ต้อง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ศึกษาในหลักสูตรที่ผ่านการรับทราบจาก สกอ. รับรองจากคุรุสภา และ ก.ค.ศ. 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4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)  ต้อง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มีใบอนุญาตประกอบวิชาชีพครู เมื่อสำเร็จการศึกษาตามระยะเวลาที่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กำหนด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3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36004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44625"/>
            <a:ext cx="8175852" cy="864095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th-TH" sz="3200" b="1" dirty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นักศึกษาครูชั้นปีที่ </a:t>
            </a:r>
            <a:r>
              <a:rPr lang="en-US" sz="3200" b="1" dirty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ปีการศึกษา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2560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 (บรรจุ พ.ศ.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2564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)</a:t>
            </a:r>
          </a:p>
          <a:p>
            <a:pPr algn="ctr">
              <a:spcAft>
                <a:spcPts val="0"/>
              </a:spcAft>
            </a:pP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จำนวน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5,396 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คน  </a:t>
            </a:r>
            <a:endParaRPr lang="en-US" sz="3200" b="1" dirty="0">
              <a:solidFill>
                <a:srgbClr val="C00000"/>
              </a:solidFill>
              <a:latin typeface="LilyUPC" panose="020B0604020202020204" pitchFamily="34" charset="-34"/>
              <a:ea typeface="Times New Roman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112474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8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124744"/>
            <a:ext cx="8814804" cy="5328592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th-TH" sz="3200" b="1" dirty="0" smtClean="0">
                <a:solidFill>
                  <a:srgbClr val="00206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คุณสมบัติ</a:t>
            </a: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1)  ต้อง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มีผลการเรียนในภาพรวม วิชาเอก และวิชาชีพครู </a:t>
            </a:r>
            <a:endParaRPr lang="th-TH" b="1" dirty="0" smtClean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 ใน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ชั้นปีที่ 1 ไม่ต่ำกว่า 3.00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2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) 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ต้องมีผลคะแนนภาษาอังกฤษ ภายในวันที่ 1 ก.ย. 2564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 -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กรณีสาขาวิชาอื่น ต้องมีผลคะแนน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(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paper based test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(ไม่รวม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ITP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ไม่ต่ำกว่า 437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150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 IBT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52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IELT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4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TOEIC 500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CEFR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ระดับ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B1</a:t>
            </a: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 -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กรณีสาขาภาษาอังกฤษ ต้องมีผลคะแนน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(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paper based test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(ไม่รวม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ITP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ไม่ต่ำกว่า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510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CBT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ไม่ต่ำกว่า </a:t>
            </a:r>
            <a:r>
              <a:rPr lang="en-US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180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64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IEL 4.5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TOEIC 600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CEFR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ระดับ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B2</a:t>
            </a:r>
          </a:p>
          <a:p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3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) 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ต้องศึกษาในหลักสูตรที่ผ่านการรับทราบจาก สกอ. รับรองจากคุรุสภา และ ก.ค.ศ. 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4)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ต้อง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มีใบอนุญาตประกอบวิชาชีพครู เมื่อสำเร็จการศึกษาตามระยะเวลาที่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กำหนด</a:t>
            </a:r>
            <a:endParaRPr lang="en-US" b="1" dirty="0">
              <a:solidFill>
                <a:srgbClr val="00206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3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2729" r="12558"/>
          <a:stretch>
            <a:fillRect/>
          </a:stretch>
        </p:blipFill>
        <p:spPr bwMode="auto">
          <a:xfrm>
            <a:off x="-36004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596" y="44625"/>
            <a:ext cx="8175852" cy="864095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th-TH" sz="3200" b="1" dirty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นักศึกษาครูชั้นปีที่ </a:t>
            </a:r>
            <a:r>
              <a:rPr lang="en-US" sz="3200" b="1" dirty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1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ปีการศึกษา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2560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 (บรรจุ พ.ศ.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2565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)</a:t>
            </a:r>
          </a:p>
          <a:p>
            <a:pPr algn="ctr">
              <a:spcAft>
                <a:spcPts val="0"/>
              </a:spcAft>
            </a:pP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จำนวน </a:t>
            </a:r>
            <a:r>
              <a:rPr lang="en-US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4,849 </a:t>
            </a:r>
            <a:r>
              <a:rPr lang="th-TH" sz="3200" b="1" dirty="0" smtClean="0">
                <a:solidFill>
                  <a:srgbClr val="C0000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คน  </a:t>
            </a:r>
            <a:endParaRPr lang="en-US" sz="3200" b="1" dirty="0">
              <a:solidFill>
                <a:srgbClr val="C00000"/>
              </a:solidFill>
              <a:latin typeface="LilyUPC" panose="020B0604020202020204" pitchFamily="34" charset="-34"/>
              <a:ea typeface="Times New Roman"/>
              <a:cs typeface="LilyUPC" panose="020B0604020202020204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112474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772022" y="278889"/>
            <a:ext cx="300572" cy="36402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9</a:t>
            </a:r>
            <a:endParaRPr lang="th-TH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7504" y="1124744"/>
            <a:ext cx="8814804" cy="5472608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th-TH" sz="3200" b="1" dirty="0" smtClean="0">
                <a:solidFill>
                  <a:srgbClr val="002060"/>
                </a:solidFill>
                <a:latin typeface="LilyUPC" panose="020B0604020202020204" pitchFamily="34" charset="-34"/>
                <a:ea typeface="Times New Roman"/>
                <a:cs typeface="LilyUPC" panose="020B0604020202020204" pitchFamily="34" charset="-34"/>
              </a:rPr>
              <a:t>คุณสมบัติ</a:t>
            </a: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1)  สำเร็จ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การศึกษาชั้น ม.6 หรือเทียบเท่า โดยมีผลการเรียนเฉลี่ย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สะสม</a:t>
            </a: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 เมื่อ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สำเร็จการศึกษา ม.ปลาย /หรือเทียบเท่า ไม่ต่ำกว่า 3.00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2)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ต้อง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มีผลคะแนนภาษาอังกฤษ ภายในวันที่ 1 ก.ย. 2565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 -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กรณีสาขาวิชาอื่น ต้องมีผลคะแนน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(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paper based test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(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ไม่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รวม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ITP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ไม่ต่ำกว่า 437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150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 IBT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52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IELT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4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TOEIC 500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CEFR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ระดับ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B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2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    -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กรณีสาขาภาษาอังกฤษ ต้องมีผลคะแนน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(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paper based test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(ไม่รวม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ITP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ไม่ต่ำกว่า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510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CBT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ไม่ต่ำกว่า </a:t>
            </a:r>
            <a:r>
              <a:rPr lang="en-US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180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TOEFL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IBT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ไม่ต่ำกว่า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64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 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IEL 4.5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TOEIC 600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หรือ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CEFR 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ระดับ </a:t>
            </a:r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B2</a:t>
            </a:r>
          </a:p>
          <a:p>
            <a:r>
              <a:rPr lang="en-US" b="1" dirty="0">
                <a:latin typeface="LilyUPC" panose="020B0604020202020204" pitchFamily="34" charset="-34"/>
                <a:cs typeface="LilyUPC" panose="020B0604020202020204" pitchFamily="34" charset="-34"/>
              </a:rPr>
              <a:t>3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)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ต้อง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ศึกษาในหลักสูตรที่ผ่านการรับทราบจาก สกอ. รับรองจากคุรุสภา และ ก.ค.ศ. 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4) </a:t>
            </a:r>
            <a:r>
              <a:rPr lang="th-TH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ต้อง</a:t>
            </a:r>
            <a:r>
              <a:rPr lang="th-TH" b="1" dirty="0">
                <a:latin typeface="LilyUPC" panose="020B0604020202020204" pitchFamily="34" charset="-34"/>
                <a:cs typeface="LilyUPC" panose="020B0604020202020204" pitchFamily="34" charset="-34"/>
              </a:rPr>
              <a:t>มีใบอนุญาตประกอบวิชาชีพครู เมื่อสำเร็จการศึกษาตามระยะเวลาที่กำหนด</a:t>
            </a:r>
            <a:endParaRPr lang="en-US" b="1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endParaRPr lang="en-US" b="1" dirty="0">
              <a:solidFill>
                <a:srgbClr val="002060"/>
              </a:solidFill>
              <a:latin typeface="LilyUPC" panose="020B0604020202020204" pitchFamily="34" charset="-34"/>
              <a:ea typeface="Times New Roman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3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270</TotalTime>
  <Words>1916</Words>
  <Application>Microsoft Office PowerPoint</Application>
  <PresentationFormat>On-screen Show (4:3)</PresentationFormat>
  <Paragraphs>278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สายครู</dc:title>
  <dc:creator>Home</dc:creator>
  <cp:lastModifiedBy>Home</cp:lastModifiedBy>
  <cp:revision>99</cp:revision>
  <dcterms:created xsi:type="dcterms:W3CDTF">2017-11-22T01:15:37Z</dcterms:created>
  <dcterms:modified xsi:type="dcterms:W3CDTF">2017-11-23T05:24:50Z</dcterms:modified>
</cp:coreProperties>
</file>